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7155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CFC7139-08E7-4924-B074-72C447A13EB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389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body"/>
          </p:nvPr>
        </p:nvSpPr>
        <p:spPr>
          <a:xfrm>
            <a:off x="685800" y="4614840"/>
            <a:ext cx="5485680" cy="4371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3884760" y="9227880"/>
            <a:ext cx="2971080" cy="4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F1DD0B1-7AAD-4898-A971-D695B8E0878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MS PGothic"/>
              </a:r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345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body"/>
          </p:nvPr>
        </p:nvSpPr>
        <p:spPr>
          <a:xfrm>
            <a:off x="685800" y="4614840"/>
            <a:ext cx="5485680" cy="43711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Speed – able to exploit parallelism, especially with data intensive applications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3884760" y="9227880"/>
            <a:ext cx="2971080" cy="4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3D92BE6-B243-4954-9FC2-05992D002AD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MS PGothic"/>
              </a:r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005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685800" y="4614840"/>
            <a:ext cx="5485680" cy="43711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Speed – able to exploit parallelism, especially with data intensive applications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3884760" y="9227880"/>
            <a:ext cx="2971080" cy="4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CD8B0AE-B9ED-4B30-AB1D-B78BCDE0085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MS PGothic"/>
              </a:rPr>
              <a:t>4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327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body"/>
          </p:nvPr>
        </p:nvSpPr>
        <p:spPr>
          <a:xfrm>
            <a:off x="685800" y="4614840"/>
            <a:ext cx="5485680" cy="4371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3884760" y="9227880"/>
            <a:ext cx="2971080" cy="4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F1DD0B1-7AAD-4898-A971-D695B8E0878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MS PGothic"/>
              </a:rPr>
              <a:t>11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08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 3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Imag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 7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Image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 hidden="1"/>
          <p:cNvSpPr/>
          <p:nvPr/>
        </p:nvSpPr>
        <p:spPr>
          <a:xfrm>
            <a:off x="0" y="1436760"/>
            <a:ext cx="9143280" cy="43560"/>
          </a:xfrm>
          <a:prstGeom prst="rect">
            <a:avLst/>
          </a:prstGeom>
          <a:solidFill>
            <a:srgbClr val="FFFFFF"/>
          </a:solidFill>
          <a:ln w="47880">
            <a:noFill/>
          </a:ln>
          <a:effectLst>
            <a:outerShdw dist="10080" dir="5400000">
              <a:srgbClr val="808080">
                <a:alpha val="6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2"/>
          <p:cNvPicPr/>
          <p:nvPr/>
        </p:nvPicPr>
        <p:blipFill>
          <a:blip r:embed="rId14"/>
          <a:stretch/>
        </p:blipFill>
        <p:spPr>
          <a:xfrm>
            <a:off x="-3240" y="0"/>
            <a:ext cx="9146520" cy="1456560"/>
          </a:xfrm>
          <a:prstGeom prst="rect">
            <a:avLst/>
          </a:prstGeom>
          <a:ln>
            <a:noFill/>
          </a:ln>
        </p:spPr>
      </p:pic>
      <p:pic>
        <p:nvPicPr>
          <p:cNvPr id="2" name="Picture 2"/>
          <p:cNvPicPr/>
          <p:nvPr/>
        </p:nvPicPr>
        <p:blipFill>
          <a:blip r:embed="rId15"/>
          <a:srcRect l="32445" b="5805"/>
          <a:stretch/>
        </p:blipFill>
        <p:spPr>
          <a:xfrm>
            <a:off x="8183520" y="0"/>
            <a:ext cx="959760" cy="137088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155520"/>
            <a:ext cx="8228880" cy="1252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436760"/>
            <a:ext cx="9143280" cy="43560"/>
          </a:xfrm>
          <a:prstGeom prst="rect">
            <a:avLst/>
          </a:prstGeom>
          <a:solidFill>
            <a:srgbClr val="FFFFFF"/>
          </a:solidFill>
          <a:ln w="47880">
            <a:noFill/>
          </a:ln>
          <a:effectLst>
            <a:outerShdw dist="10080" dir="5400000">
              <a:srgbClr val="808080">
                <a:alpha val="6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" name="Picture 2"/>
          <p:cNvPicPr/>
          <p:nvPr/>
        </p:nvPicPr>
        <p:blipFill>
          <a:blip r:embed="rId14"/>
          <a:stretch/>
        </p:blipFill>
        <p:spPr>
          <a:xfrm>
            <a:off x="-3240" y="0"/>
            <a:ext cx="9146520" cy="1456560"/>
          </a:xfrm>
          <a:prstGeom prst="rect">
            <a:avLst/>
          </a:prstGeom>
          <a:ln>
            <a:noFill/>
          </a:ln>
        </p:spPr>
      </p:pic>
      <p:pic>
        <p:nvPicPr>
          <p:cNvPr id="41" name="Picture 2"/>
          <p:cNvPicPr/>
          <p:nvPr/>
        </p:nvPicPr>
        <p:blipFill>
          <a:blip r:embed="rId15"/>
          <a:srcRect l="32445" b="5805"/>
          <a:stretch/>
        </p:blipFill>
        <p:spPr>
          <a:xfrm>
            <a:off x="8183520" y="0"/>
            <a:ext cx="959760" cy="137088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2743200" y="4206240"/>
            <a:ext cx="4571640" cy="21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800" tIns="0" rIns="45720" bIns="0" anchor="b"/>
          <a:lstStyle/>
          <a:p>
            <a:pPr algn="just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F0AD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Contents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1. What is CubeSat?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2. </a:t>
            </a:r>
            <a:r>
              <a:rPr lang="en-US" sz="28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On-Board Computer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3. Ground </a:t>
            </a:r>
            <a:r>
              <a:rPr lang="en-US" sz="28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station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Conclusion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914400" y="1371600"/>
            <a:ext cx="7314840" cy="119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45720" bIns="0"/>
          <a:lstStyle/>
          <a:p>
            <a:pPr algn="ctr">
              <a:lnSpc>
                <a:spcPct val="100000"/>
              </a:lnSpc>
            </a:pPr>
            <a:r>
              <a:rPr lang="en-US" sz="7200" b="1" strike="noStrike" spc="-1">
                <a:solidFill>
                  <a:srgbClr val="F0AD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DejaVu Sans"/>
                <a:cs typeface="Segoe UI" panose="020B0502040204020203" pitchFamily="34" charset="0"/>
              </a:rPr>
              <a:t>CubeSat</a:t>
            </a:r>
            <a:endParaRPr lang="en-US" sz="7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CustomShape 3"/>
          <p:cNvSpPr/>
          <p:nvPr/>
        </p:nvSpPr>
        <p:spPr>
          <a:xfrm rot="21598800">
            <a:off x="914515" y="2670769"/>
            <a:ext cx="7314840" cy="1068277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800" tIns="0" rIns="45720" bIns="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By </a:t>
            </a: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Soufiane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 BAGHOR &lt;baghorsoufiane@gmail.com&gt; </a:t>
            </a: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Jérôme SKODA &lt;contact@jeromeskoda.fr&gt;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6" name="Picture 2"/>
          <p:cNvPicPr/>
          <p:nvPr/>
        </p:nvPicPr>
        <p:blipFill>
          <a:blip r:embed="rId4"/>
          <a:stretch/>
        </p:blipFill>
        <p:spPr>
          <a:xfrm>
            <a:off x="8211600" y="5029920"/>
            <a:ext cx="645480" cy="159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280800" y="5029920"/>
            <a:ext cx="8576280" cy="1592640"/>
            <a:chOff x="280800" y="5029920"/>
            <a:chExt cx="8576280" cy="1592640"/>
          </a:xfrm>
        </p:grpSpPr>
        <p:sp>
          <p:nvSpPr>
            <p:cNvPr id="7" name="CustomShape 3"/>
            <p:cNvSpPr/>
            <p:nvPr/>
          </p:nvSpPr>
          <p:spPr>
            <a:xfrm>
              <a:off x="3145680" y="6346080"/>
              <a:ext cx="361260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0" anchor="b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CubeSat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by </a:t>
              </a:r>
              <a:r>
                <a:rPr lang="en-US" sz="1200" b="0" strike="noStrike" spc="-1" dirty="0" err="1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Soufiane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 </a:t>
              </a: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BAGHOR and Jérôme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SKODA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ustomShape 4"/>
            <p:cNvSpPr/>
            <p:nvPr/>
          </p:nvSpPr>
          <p:spPr>
            <a:xfrm>
              <a:off x="280800" y="6346080"/>
              <a:ext cx="212724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9800" tIns="45000" rIns="45720" bIns="0" anchor="b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3F3F3F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MS PGothic"/>
                  <a:cs typeface="Segoe UI" panose="020B0502040204020203" pitchFamily="34" charset="0"/>
                </a:rPr>
                <a:t>20/11/2017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" name="Picture 2"/>
            <p:cNvPicPr/>
            <p:nvPr/>
          </p:nvPicPr>
          <p:blipFill>
            <a:blip r:embed="rId2"/>
            <a:stretch/>
          </p:blipFill>
          <p:spPr>
            <a:xfrm>
              <a:off x="8211600" y="5029920"/>
              <a:ext cx="645480" cy="1592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CustomShape 5"/>
            <p:cNvSpPr/>
            <p:nvPr/>
          </p:nvSpPr>
          <p:spPr>
            <a:xfrm>
              <a:off x="7496280" y="6346080"/>
              <a:ext cx="7149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200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10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CustomShape 1"/>
          <p:cNvSpPr/>
          <p:nvPr/>
        </p:nvSpPr>
        <p:spPr>
          <a:xfrm>
            <a:off x="457200" y="76320"/>
            <a:ext cx="822888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r>
              <a:rPr lang="fr-FR" sz="4500" b="1" spc="-1" dirty="0" err="1" smtClean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References</a:t>
            </a:r>
            <a:endParaRPr lang="en-US" sz="4500" b="1" spc="-1" dirty="0">
              <a:solidFill>
                <a:srgbClr val="FFC8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ea typeface="MS PGothic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7426" y="1659767"/>
            <a:ext cx="8238654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«</a:t>
            </a:r>
            <a:r>
              <a:rPr lang="en-US" sz="16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CubeSat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: A new Generation of Picosatellite for Education and Industry Low-Cost Space Experimentation», H </a:t>
            </a:r>
            <a:r>
              <a:rPr lang="en-U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Heidt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, J </a:t>
            </a:r>
            <a:r>
              <a:rPr lang="en-U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Puig-Suari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, A Moore, S </a:t>
            </a:r>
            <a:r>
              <a:rPr lang="en-U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Nakasuka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, R Twiggs, 2000 </a:t>
            </a:r>
            <a:endParaRPr 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«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cubesatapproach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to space access», A </a:t>
            </a:r>
            <a:r>
              <a:rPr lang="en-U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Toorian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, K Diaz, S Lee, </a:t>
            </a:r>
            <a:r>
              <a:rPr lang="en-US" sz="16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2008</a:t>
            </a:r>
            <a:endParaRPr 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«</a:t>
            </a:r>
            <a:r>
              <a:rPr lang="en-US" sz="16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Design 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and Qualification of On-Board Computer for Aalto-1 </a:t>
            </a:r>
            <a:r>
              <a:rPr lang="en-US" sz="16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CubeSat »</a:t>
            </a:r>
            <a:r>
              <a:rPr lang="en-US" sz="160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ElyasRazzaghi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2012</a:t>
            </a:r>
            <a:endParaRPr 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«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CubeSatsgetbig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»</a:t>
            </a:r>
            <a:r>
              <a:rPr lang="fr-F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, www.thespacereview.com. 2012</a:t>
            </a:r>
            <a:r>
              <a:rPr lang="fr-FR" sz="16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fr-FR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« 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Small Spacecraft Technology State of the Art », NASA </a:t>
            </a:r>
            <a:r>
              <a:rPr lang="en-US" sz="16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2015</a:t>
            </a:r>
            <a:endParaRPr 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« 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Satellite communication»</a:t>
            </a:r>
            <a:r>
              <a:rPr lang="fr-FR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, Henning </a:t>
            </a:r>
            <a:r>
              <a:rPr lang="fr-FR" sz="16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Vangli2010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endParaRPr lang="fr-FR" sz="1600" b="1" i="0" u="none" strike="noStrike" baseline="0" dirty="0" smtClean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1600" b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1600" baseline="300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Workshop </a:t>
            </a:r>
            <a:r>
              <a:rPr lang="fr-FR" sz="1600" dirty="0" err="1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CubeSat</a:t>
            </a:r>
            <a:r>
              <a:rPr lang="fr-FR" sz="16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(2017)</a:t>
            </a:r>
          </a:p>
          <a:p>
            <a:pPr algn="ctr"/>
            <a:endParaRPr lang="fr-FR" sz="1600" i="0" u="none" strike="noStrike" baseline="0" dirty="0" smtClean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1600" b="1" i="0" u="none" strike="noStrike" baseline="0" dirty="0" err="1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Special</a:t>
            </a:r>
            <a:r>
              <a:rPr lang="fr-FR" sz="1600" b="1" i="0" u="none" strike="noStrike" baseline="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i="0" u="none" strike="noStrike" baseline="0" dirty="0" err="1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</a:t>
            </a:r>
            <a:endParaRPr lang="fr-FR" sz="1600" b="0" i="0" u="none" strike="noStrike" baseline="0" dirty="0" smtClean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sz="1600" b="0" i="0" u="none" strike="noStrike" baseline="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Spacelab of IUT de Cachan </a:t>
            </a:r>
            <a:endParaRPr lang="fr-F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914580" y="485081"/>
            <a:ext cx="7314840" cy="45448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45720" bIns="0"/>
          <a:lstStyle/>
          <a:p>
            <a:pPr algn="ctr">
              <a:lnSpc>
                <a:spcPct val="100000"/>
              </a:lnSpc>
            </a:pPr>
            <a:endParaRPr lang="en-US" sz="4000" b="1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endParaRPr lang="en-US" sz="40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40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Thanks </a:t>
            </a:r>
            <a:r>
              <a:rPr lang="en-US" sz="4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for your keen interest</a:t>
            </a:r>
            <a:r>
              <a:rPr lang="en-US" sz="40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algn="ctr">
              <a:lnSpc>
                <a:spcPct val="100000"/>
              </a:lnSpc>
            </a:pPr>
            <a:r>
              <a:rPr lang="en-US" sz="7200" b="1" spc="-1" dirty="0" smtClean="0">
                <a:solidFill>
                  <a:srgbClr val="F0AD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Any questions?</a:t>
            </a:r>
          </a:p>
          <a:p>
            <a:pPr algn="ctr">
              <a:lnSpc>
                <a:spcPct val="100000"/>
              </a:lnSpc>
            </a:pPr>
            <a:endParaRPr lang="en-US" sz="7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CustomShape 3"/>
          <p:cNvSpPr/>
          <p:nvPr/>
        </p:nvSpPr>
        <p:spPr>
          <a:xfrm rot="21598800">
            <a:off x="896573" y="3960366"/>
            <a:ext cx="7314840" cy="1068277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800" tIns="0" rIns="45720" bIns="0" anchor="ctr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Contact</a:t>
            </a: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Soufiane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 BAGHOR &lt;baghorsoufiane@gmail.com&gt; </a:t>
            </a: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Jérôme SKODA &lt;contact@jeromeskoda.fr&gt;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6" name="Picture 2"/>
          <p:cNvPicPr/>
          <p:nvPr/>
        </p:nvPicPr>
        <p:blipFill>
          <a:blip r:embed="rId4"/>
          <a:stretch/>
        </p:blipFill>
        <p:spPr>
          <a:xfrm>
            <a:off x="8211600" y="5029920"/>
            <a:ext cx="645480" cy="159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05088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000816" y="1617580"/>
            <a:ext cx="1771360" cy="472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55949" y="3468432"/>
            <a:ext cx="72634" cy="698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Flèche droite 16"/>
          <p:cNvSpPr/>
          <p:nvPr/>
        </p:nvSpPr>
        <p:spPr>
          <a:xfrm>
            <a:off x="278844" y="3708971"/>
            <a:ext cx="8716938" cy="23539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527" y="3468431"/>
            <a:ext cx="72634" cy="698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41644" y="3470197"/>
            <a:ext cx="72634" cy="698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240761" y="3471925"/>
            <a:ext cx="72634" cy="698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24199" y="3468430"/>
            <a:ext cx="72634" cy="698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723301" y="410027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1kg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430109" y="410027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50kg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5052716" y="410027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200kg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870556" y="410027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800kg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57567" y="410027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0kg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4" name="Groupe 43"/>
          <p:cNvGrpSpPr/>
          <p:nvPr/>
        </p:nvGrpSpPr>
        <p:grpSpPr>
          <a:xfrm>
            <a:off x="298969" y="1617580"/>
            <a:ext cx="1673170" cy="4683488"/>
            <a:chOff x="298969" y="1617580"/>
            <a:chExt cx="1673170" cy="4683488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69" y="4567055"/>
              <a:ext cx="1673170" cy="1734013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818801" y="409112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Pico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211" y="2276173"/>
              <a:ext cx="1236686" cy="1282614"/>
            </a:xfrm>
            <a:prstGeom prst="rect">
              <a:avLst/>
            </a:prstGeom>
          </p:spPr>
        </p:pic>
        <p:sp>
          <p:nvSpPr>
            <p:cNvPr id="35" name="ZoneTexte 34"/>
            <p:cNvSpPr txBox="1"/>
            <p:nvPr/>
          </p:nvSpPr>
          <p:spPr>
            <a:xfrm>
              <a:off x="369960" y="1617580"/>
              <a:ext cx="15311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>
                  <a:latin typeface="Segoe UI" panose="020B0502040204020203" pitchFamily="34" charset="0"/>
                  <a:cs typeface="Segoe UI" panose="020B0502040204020203" pitchFamily="34" charset="0"/>
                </a:rPr>
                <a:t>PocketQube</a:t>
              </a:r>
              <a:endParaRPr lang="fr-FR" b="1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fr-FR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0,5 </a:t>
              </a:r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Kg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2029108" y="1617580"/>
            <a:ext cx="1698265" cy="4714542"/>
            <a:chOff x="2029108" y="1617580"/>
            <a:chExt cx="1698265" cy="471454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108" y="4585161"/>
              <a:ext cx="1698265" cy="1746961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510192" y="410366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Nano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4127" y="2263911"/>
              <a:ext cx="1308229" cy="1294430"/>
            </a:xfrm>
            <a:prstGeom prst="rect">
              <a:avLst/>
            </a:prstGeom>
          </p:spPr>
        </p:pic>
        <p:sp>
          <p:nvSpPr>
            <p:cNvPr id="36" name="ZoneTexte 35"/>
            <p:cNvSpPr txBox="1"/>
            <p:nvPr/>
          </p:nvSpPr>
          <p:spPr>
            <a:xfrm>
              <a:off x="2429561" y="1617580"/>
              <a:ext cx="8973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>
                  <a:latin typeface="Segoe UI" panose="020B0502040204020203" pitchFamily="34" charset="0"/>
                  <a:cs typeface="Segoe UI" panose="020B0502040204020203" pitchFamily="34" charset="0"/>
                </a:rPr>
                <a:t>EyeSat</a:t>
              </a:r>
              <a:endParaRPr lang="fr-FR" b="1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fr-FR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4 </a:t>
              </a:r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Kg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3746228" y="1637615"/>
            <a:ext cx="1686091" cy="4676401"/>
            <a:chOff x="3746228" y="1637615"/>
            <a:chExt cx="1686091" cy="4676401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228" y="4567055"/>
              <a:ext cx="1686091" cy="1746961"/>
            </a:xfrm>
            <a:prstGeom prst="rect">
              <a:avLst/>
            </a:prstGeom>
          </p:spPr>
        </p:pic>
        <p:sp>
          <p:nvSpPr>
            <p:cNvPr id="15" name="ZoneTexte 14"/>
            <p:cNvSpPr txBox="1"/>
            <p:nvPr/>
          </p:nvSpPr>
          <p:spPr>
            <a:xfrm>
              <a:off x="4214813" y="4091068"/>
              <a:ext cx="766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Micro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2862" y="2279107"/>
              <a:ext cx="1232824" cy="1283100"/>
            </a:xfrm>
            <a:prstGeom prst="rect">
              <a:avLst/>
            </a:prstGeom>
          </p:spPr>
        </p:pic>
        <p:sp>
          <p:nvSpPr>
            <p:cNvPr id="37" name="ZoneTexte 36"/>
            <p:cNvSpPr txBox="1"/>
            <p:nvPr/>
          </p:nvSpPr>
          <p:spPr>
            <a:xfrm>
              <a:off x="4028512" y="1637615"/>
              <a:ext cx="1121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>
                  <a:latin typeface="Segoe UI" panose="020B0502040204020203" pitchFamily="34" charset="0"/>
                  <a:cs typeface="Segoe UI" panose="020B0502040204020203" pitchFamily="34" charset="0"/>
                </a:rPr>
                <a:t>Demeter</a:t>
              </a:r>
              <a:endParaRPr lang="fr-FR" b="1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fr-FR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130 </a:t>
              </a:r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Kg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5496833" y="1669493"/>
            <a:ext cx="1778548" cy="4644523"/>
            <a:chOff x="5496833" y="1669493"/>
            <a:chExt cx="1778548" cy="4644523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6833" y="4471987"/>
              <a:ext cx="1778548" cy="1842029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6082178" y="410265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Mini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7780" y="2292187"/>
              <a:ext cx="1396655" cy="1297287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5915466" y="1669493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Corot</a:t>
              </a:r>
            </a:p>
            <a:p>
              <a:pPr algn="ctr"/>
              <a:r>
                <a:rPr lang="fr-FR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630 </a:t>
              </a:r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Kg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7240761" y="1637615"/>
            <a:ext cx="1778548" cy="4676401"/>
            <a:chOff x="7240761" y="1637615"/>
            <a:chExt cx="1778548" cy="467640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40761" y="4471987"/>
              <a:ext cx="1778548" cy="1842029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03533" y="2283946"/>
              <a:ext cx="1253004" cy="1299538"/>
            </a:xfrm>
            <a:prstGeom prst="rect">
              <a:avLst/>
            </a:prstGeom>
          </p:spPr>
        </p:pic>
        <p:sp>
          <p:nvSpPr>
            <p:cNvPr id="39" name="ZoneTexte 38"/>
            <p:cNvSpPr txBox="1"/>
            <p:nvPr/>
          </p:nvSpPr>
          <p:spPr>
            <a:xfrm>
              <a:off x="7563213" y="1637615"/>
              <a:ext cx="1133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>
                  <a:latin typeface="Segoe UI" panose="020B0502040204020203" pitchFamily="34" charset="0"/>
                  <a:cs typeface="Segoe UI" panose="020B0502040204020203" pitchFamily="34" charset="0"/>
                </a:rPr>
                <a:t>Pleiades</a:t>
              </a:r>
              <a:endParaRPr lang="fr-FR" b="1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fr-FR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1 </a:t>
              </a:r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000 Kg</a:t>
              </a:r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6" name="CustomShape 1"/>
          <p:cNvSpPr/>
          <p:nvPr/>
        </p:nvSpPr>
        <p:spPr>
          <a:xfrm>
            <a:off x="457200" y="76320"/>
            <a:ext cx="822888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What is CubeSat?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3" name="Groupe 52"/>
          <p:cNvGrpSpPr/>
          <p:nvPr/>
        </p:nvGrpSpPr>
        <p:grpSpPr>
          <a:xfrm>
            <a:off x="280800" y="6346080"/>
            <a:ext cx="7930440" cy="276480"/>
            <a:chOff x="280800" y="6346080"/>
            <a:chExt cx="7930440" cy="276480"/>
          </a:xfrm>
        </p:grpSpPr>
        <p:sp>
          <p:nvSpPr>
            <p:cNvPr id="54" name="CustomShape 3"/>
            <p:cNvSpPr/>
            <p:nvPr/>
          </p:nvSpPr>
          <p:spPr>
            <a:xfrm>
              <a:off x="3145680" y="6346080"/>
              <a:ext cx="361260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0" anchor="b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CubeSat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by </a:t>
              </a:r>
              <a:r>
                <a:rPr lang="en-US" sz="1200" b="0" strike="noStrike" spc="-1" dirty="0" err="1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Soufiane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 </a:t>
              </a: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BAGHOR and Jérôme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SKODA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CustomShape 4"/>
            <p:cNvSpPr/>
            <p:nvPr/>
          </p:nvSpPr>
          <p:spPr>
            <a:xfrm>
              <a:off x="280800" y="6346080"/>
              <a:ext cx="212724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9800" tIns="45000" rIns="45720" bIns="0" anchor="b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3F3F3F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MS PGothic"/>
                  <a:cs typeface="Segoe UI" panose="020B0502040204020203" pitchFamily="34" charset="0"/>
                </a:rPr>
                <a:t>20/11/2017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ustomShape 5"/>
            <p:cNvSpPr/>
            <p:nvPr/>
          </p:nvSpPr>
          <p:spPr>
            <a:xfrm>
              <a:off x="7496280" y="6346080"/>
              <a:ext cx="7149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2</a:t>
              </a:r>
              <a:endPara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0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57200" y="76320"/>
            <a:ext cx="822888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What is CubeSat?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52280" y="1523880"/>
            <a:ext cx="7343640" cy="495216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72000" rIns="72000" bIns="36000"/>
          <a:lstStyle/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b="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For space research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b="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Miniaturized 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b="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Simple 	1U: 	10×10×	10 cm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Double	2U: 	</a:t>
            </a:r>
            <a:r>
              <a:rPr lang="en-US" sz="2000" b="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10×10×	20 cm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b="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Triple	3U:	10×10×	30 cm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kern="1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Etc</a:t>
            </a:r>
            <a:r>
              <a:rPr lang="en-US" sz="2000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	12U:	10</a:t>
            </a:r>
            <a:r>
              <a:rPr lang="en-US" sz="2000" b="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×10×	120 cm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b="0" strike="noStrike" kern="1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Lowcost</a:t>
            </a:r>
            <a:endParaRPr lang="en-US" sz="2000" kern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Rapid development</a:t>
            </a:r>
            <a:endParaRPr lang="en-US" sz="2000" kern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Modular design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sz="2000" b="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COTS </a:t>
            </a:r>
            <a:r>
              <a:rPr lang="en-US" sz="2000" b="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hardware</a:t>
            </a:r>
            <a:endParaRPr lang="en-US" sz="2000" strike="noStrike" kern="1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ea typeface="MS PGothic"/>
              <a:cs typeface="Segoe UI" panose="020B0502040204020203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80800" y="5029920"/>
            <a:ext cx="8576280" cy="1592640"/>
            <a:chOff x="280800" y="5029920"/>
            <a:chExt cx="8576280" cy="1592640"/>
          </a:xfrm>
        </p:grpSpPr>
        <p:sp>
          <p:nvSpPr>
            <p:cNvPr id="89" name="CustomShape 3"/>
            <p:cNvSpPr/>
            <p:nvPr/>
          </p:nvSpPr>
          <p:spPr>
            <a:xfrm>
              <a:off x="3145680" y="6346080"/>
              <a:ext cx="361260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0" anchor="b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CubeSat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by </a:t>
              </a:r>
              <a:r>
                <a:rPr lang="en-US" sz="1200" b="0" strike="noStrike" spc="-1" dirty="0" err="1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Soufiane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 </a:t>
              </a: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BAGHOR and Jérôme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SKODA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CustomShape 4"/>
            <p:cNvSpPr/>
            <p:nvPr/>
          </p:nvSpPr>
          <p:spPr>
            <a:xfrm>
              <a:off x="280800" y="6346080"/>
              <a:ext cx="212724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9800" tIns="45000" rIns="45720" bIns="0" anchor="b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3F3F3F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MS PGothic"/>
                  <a:cs typeface="Segoe UI" panose="020B0502040204020203" pitchFamily="34" charset="0"/>
                </a:rPr>
                <a:t>20/11/2017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1" name="Picture 2"/>
            <p:cNvPicPr/>
            <p:nvPr/>
          </p:nvPicPr>
          <p:blipFill>
            <a:blip r:embed="rId3"/>
            <a:stretch/>
          </p:blipFill>
          <p:spPr>
            <a:xfrm>
              <a:off x="8211600" y="5029920"/>
              <a:ext cx="645480" cy="1592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" name="CustomShape 5"/>
            <p:cNvSpPr/>
            <p:nvPr/>
          </p:nvSpPr>
          <p:spPr>
            <a:xfrm>
              <a:off x="7496280" y="6346080"/>
              <a:ext cx="7149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200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3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3" name="Image 92"/>
          <p:cNvPicPr/>
          <p:nvPr/>
        </p:nvPicPr>
        <p:blipFill>
          <a:blip r:embed="rId4"/>
          <a:stretch/>
        </p:blipFill>
        <p:spPr>
          <a:xfrm>
            <a:off x="4568045" y="1646032"/>
            <a:ext cx="4297320" cy="2120400"/>
          </a:xfrm>
          <a:prstGeom prst="rect">
            <a:avLst/>
          </a:prstGeom>
          <a:ln>
            <a:noFill/>
          </a:ln>
        </p:spPr>
      </p:pic>
      <p:sp>
        <p:nvSpPr>
          <p:cNvPr id="94" name="TextShape 6"/>
          <p:cNvSpPr txBox="1"/>
          <p:nvPr/>
        </p:nvSpPr>
        <p:spPr>
          <a:xfrm>
            <a:off x="4568045" y="3782924"/>
            <a:ext cx="3860731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Figure 1</a:t>
            </a:r>
            <a:r>
              <a:rPr lang="en-US" sz="18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:	</a:t>
            </a:r>
            <a:r>
              <a:rPr lang="en-US" sz="1800" b="0" i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XcubeSat</a:t>
            </a:r>
            <a:r>
              <a:rPr lang="en-US" sz="18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Polytechnique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</a:p>
          <a:p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800" b="0" i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SpaceCube</a:t>
            </a:r>
            <a:r>
              <a:rPr lang="en-US" sz="18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(Mines)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76320"/>
            <a:ext cx="822888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What is CubeSat?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52280" y="1523880"/>
            <a:ext cx="5198400" cy="495216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3"/>
          <p:cNvSpPr/>
          <p:nvPr/>
        </p:nvSpPr>
        <p:spPr>
          <a:xfrm>
            <a:off x="304560" y="1676160"/>
            <a:ext cx="4538520" cy="437580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4720" tIns="91440" rIns="90000" bIns="45000"/>
          <a:lstStyle/>
          <a:p>
            <a:pPr marL="119880">
              <a:lnSpc>
                <a:spcPct val="150000"/>
              </a:lnSpc>
              <a:buClr>
                <a:srgbClr val="F0AD00"/>
              </a:buClr>
              <a:buSzPct val="80000"/>
            </a:pP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Composition:</a:t>
            </a:r>
            <a:endParaRPr lang="en-US" sz="2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lnSpc>
                <a:spcPct val="150000"/>
              </a:lnSpc>
              <a:buClr>
                <a:srgbClr val="F0AD00"/>
              </a:buClr>
              <a:buSzPct val="80000"/>
              <a:buFont typeface="Wingdings 2" charset="2"/>
              <a:buChar char=""/>
            </a:pP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Attitude Determination and Control system (ADCS)</a:t>
            </a:r>
            <a:endParaRPr lang="en-US" sz="2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lnSpc>
                <a:spcPct val="150000"/>
              </a:lnSpc>
              <a:buClr>
                <a:srgbClr val="F0AD00"/>
              </a:buClr>
              <a:buSzPct val="80000"/>
              <a:buFont typeface="Wingdings 2" charset="2"/>
              <a:buChar char=""/>
            </a:pP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On-Board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Computer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lnSpc>
                <a:spcPct val="150000"/>
              </a:lnSpc>
              <a:buClr>
                <a:srgbClr val="F0AD00"/>
              </a:buClr>
              <a:buSzPct val="80000"/>
              <a:buFont typeface="Wingdings 2" charset="2"/>
              <a:buChar char="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Communication system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lnSpc>
                <a:spcPct val="150000"/>
              </a:lnSpc>
              <a:buClr>
                <a:srgbClr val="F0AD00"/>
              </a:buClr>
              <a:buSzPct val="80000"/>
              <a:buFont typeface="Wingdings 2" charset="2"/>
              <a:buChar char="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Power system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lnSpc>
                <a:spcPct val="150000"/>
              </a:lnSpc>
              <a:buClr>
                <a:srgbClr val="F0AD00"/>
              </a:buClr>
              <a:buSzPct val="80000"/>
              <a:buFont typeface="Wingdings 2" charset="2"/>
              <a:buChar char="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Payload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" name="Image 101"/>
          <p:cNvPicPr/>
          <p:nvPr/>
        </p:nvPicPr>
        <p:blipFill>
          <a:blip r:embed="rId3"/>
          <a:stretch/>
        </p:blipFill>
        <p:spPr>
          <a:xfrm>
            <a:off x="4897440" y="1605960"/>
            <a:ext cx="4063680" cy="3331800"/>
          </a:xfrm>
          <a:prstGeom prst="rect">
            <a:avLst/>
          </a:prstGeom>
          <a:ln>
            <a:noFill/>
          </a:ln>
        </p:spPr>
      </p:pic>
      <p:sp>
        <p:nvSpPr>
          <p:cNvPr id="103" name="TextShape 7"/>
          <p:cNvSpPr txBox="1"/>
          <p:nvPr/>
        </p:nvSpPr>
        <p:spPr>
          <a:xfrm>
            <a:off x="4760300" y="4991760"/>
            <a:ext cx="3774040" cy="316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Figure 2: Interior (QB50 precursor)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280800" y="5029920"/>
            <a:ext cx="8576280" cy="1592640"/>
            <a:chOff x="280800" y="5029920"/>
            <a:chExt cx="8576280" cy="1592640"/>
          </a:xfrm>
        </p:grpSpPr>
        <p:sp>
          <p:nvSpPr>
            <p:cNvPr id="12" name="CustomShape 3"/>
            <p:cNvSpPr/>
            <p:nvPr/>
          </p:nvSpPr>
          <p:spPr>
            <a:xfrm>
              <a:off x="3145680" y="6346080"/>
              <a:ext cx="361260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0" anchor="b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CubeSat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by </a:t>
              </a:r>
              <a:r>
                <a:rPr lang="en-US" sz="1200" b="0" strike="noStrike" spc="-1" dirty="0" err="1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Soufiane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 </a:t>
              </a: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BAGHOR and Jérôme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SKODA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ustomShape 4"/>
            <p:cNvSpPr/>
            <p:nvPr/>
          </p:nvSpPr>
          <p:spPr>
            <a:xfrm>
              <a:off x="280800" y="6346080"/>
              <a:ext cx="212724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9800" tIns="45000" rIns="45720" bIns="0" anchor="b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3F3F3F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MS PGothic"/>
                  <a:cs typeface="Segoe UI" panose="020B0502040204020203" pitchFamily="34" charset="0"/>
                </a:rPr>
                <a:t>20/11/2017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" name="Picture 2"/>
            <p:cNvPicPr/>
            <p:nvPr/>
          </p:nvPicPr>
          <p:blipFill>
            <a:blip r:embed="rId4"/>
            <a:stretch/>
          </p:blipFill>
          <p:spPr>
            <a:xfrm>
              <a:off x="8211600" y="5029920"/>
              <a:ext cx="645480" cy="1592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CustomShape 5"/>
            <p:cNvSpPr/>
            <p:nvPr/>
          </p:nvSpPr>
          <p:spPr>
            <a:xfrm>
              <a:off x="7496280" y="6346080"/>
              <a:ext cx="7149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456840" y="1733909"/>
            <a:ext cx="4939025" cy="4687638"/>
          </a:xfrm>
        </p:spPr>
        <p:txBody>
          <a:bodyPr>
            <a:normAutofit lnSpcReduction="10000"/>
          </a:bodyPr>
          <a:lstStyle/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Controls</a:t>
            </a: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all </a:t>
            </a: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subsystems</a:t>
            </a: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efficient  </a:t>
            </a: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Microcontroller</a:t>
            </a:r>
            <a:r>
              <a:rPr lang="en-US" sz="2000" b="0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 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STM32 </a:t>
            </a: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family</a:t>
            </a: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chips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cortex M4/M7 </a:t>
            </a: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processor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: C/C</a:t>
            </a: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++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endParaRPr lang="en-US" sz="2000" b="0" strike="noStrike" kern="1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ea typeface="MS PGothic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Taskscheduling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Semaphore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ueue </a:t>
            </a: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endParaRPr lang="fr-FR" sz="20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Finite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-state </a:t>
            </a: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endParaRPr lang="en-US" sz="2000" b="0" strike="noStrike" kern="1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ea typeface="MS PGothic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Good for </a:t>
            </a:r>
            <a:r>
              <a:rPr lang="fr-FR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debug</a:t>
            </a:r>
            <a:r>
              <a:rPr lang="fr-FR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test and validation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457200" y="76320"/>
            <a:ext cx="822888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 smtClean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On-Board Computer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03" y="1407844"/>
            <a:ext cx="4201864" cy="23871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15918" y="3625291"/>
            <a:ext cx="340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Figure 3: System Block </a:t>
            </a:r>
            <a:r>
              <a:rPr lang="fr-FR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r>
              <a:rPr lang="fr-FR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086" y="3719554"/>
            <a:ext cx="4623161" cy="262652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504934" y="6012468"/>
            <a:ext cx="3598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Figure 4: State Transition </a:t>
            </a:r>
            <a:r>
              <a:rPr lang="fr-FR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280800" y="6346080"/>
            <a:ext cx="7930440" cy="276480"/>
            <a:chOff x="280800" y="6346080"/>
            <a:chExt cx="7930440" cy="276480"/>
          </a:xfrm>
        </p:grpSpPr>
        <p:sp>
          <p:nvSpPr>
            <p:cNvPr id="15" name="CustomShape 3"/>
            <p:cNvSpPr/>
            <p:nvPr/>
          </p:nvSpPr>
          <p:spPr>
            <a:xfrm>
              <a:off x="3145680" y="6346080"/>
              <a:ext cx="361260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0" anchor="b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CubeSat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by </a:t>
              </a:r>
              <a:r>
                <a:rPr lang="en-US" sz="1200" b="0" strike="noStrike" spc="-1" dirty="0" err="1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Soufiane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 </a:t>
              </a: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BAGHOR and Jérôme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SKODA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ustomShape 4"/>
            <p:cNvSpPr/>
            <p:nvPr/>
          </p:nvSpPr>
          <p:spPr>
            <a:xfrm>
              <a:off x="280800" y="6346080"/>
              <a:ext cx="212724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9800" tIns="45000" rIns="45720" bIns="0" anchor="b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3F3F3F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MS PGothic"/>
                  <a:cs typeface="Segoe UI" panose="020B0502040204020203" pitchFamily="34" charset="0"/>
                </a:rPr>
                <a:t>20/11/2017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ustomShape 5"/>
            <p:cNvSpPr/>
            <p:nvPr/>
          </p:nvSpPr>
          <p:spPr>
            <a:xfrm>
              <a:off x="7496280" y="6346080"/>
              <a:ext cx="7149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200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5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6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978" y="1778072"/>
            <a:ext cx="4825497" cy="2985776"/>
          </a:xfrm>
          <a:prstGeom prst="rect">
            <a:avLst/>
          </a:prstGeom>
        </p:spPr>
      </p:pic>
      <p:sp>
        <p:nvSpPr>
          <p:cNvPr id="5" name="TextShape 6"/>
          <p:cNvSpPr txBox="1"/>
          <p:nvPr/>
        </p:nvSpPr>
        <p:spPr>
          <a:xfrm>
            <a:off x="4772543" y="4867378"/>
            <a:ext cx="3040345" cy="3784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Figure 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18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fr-FR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Single </a:t>
            </a:r>
            <a:r>
              <a:rPr lang="fr-FR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event</a:t>
            </a:r>
            <a:r>
              <a:rPr lang="fr-FR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upset</a:t>
            </a:r>
            <a:r>
              <a:rPr lang="fr-FR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endParaRPr lang="en-US" sz="1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398" y="1778072"/>
            <a:ext cx="380698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Autonomous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 system</a:t>
            </a:r>
            <a:r>
              <a:rPr lang="en-US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 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efficient software </a:t>
            </a: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coding</a:t>
            </a:r>
            <a:r>
              <a:rPr lang="en-US" strike="noStrike" kern="1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 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No unnecessary action in background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Handling </a:t>
            </a: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Sleep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 Transitions </a:t>
            </a: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Seamlessly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Scale Behavior Based on Machine Power State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 contraints</a:t>
            </a:r>
            <a:endParaRPr lang="en-US" strike="noStrike" kern="1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ea typeface="MS PGothic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Phantom </a:t>
            </a: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Commands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 (PC)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 Part </a:t>
            </a: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Failures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(RPF)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Single </a:t>
            </a: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event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upset</a:t>
            </a:r>
            <a:r>
              <a:rPr lang="fr-FR" dirty="0" smtClean="0">
                <a:latin typeface="Segoe UI" panose="020B0502040204020203" pitchFamily="34" charset="0"/>
                <a:cs typeface="Segoe UI" panose="020B0502040204020203" pitchFamily="34" charset="0"/>
              </a:rPr>
              <a:t> (SEU)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457200" y="76320"/>
            <a:ext cx="822888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 smtClean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On-Board Computer</a:t>
            </a:r>
            <a:endParaRPr lang="en-US" sz="4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280800" y="5029920"/>
            <a:ext cx="8576280" cy="1592640"/>
            <a:chOff x="280800" y="5029920"/>
            <a:chExt cx="8576280" cy="1592640"/>
          </a:xfrm>
        </p:grpSpPr>
        <p:sp>
          <p:nvSpPr>
            <p:cNvPr id="10" name="CustomShape 3"/>
            <p:cNvSpPr/>
            <p:nvPr/>
          </p:nvSpPr>
          <p:spPr>
            <a:xfrm>
              <a:off x="3145680" y="6346080"/>
              <a:ext cx="361260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0" anchor="b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CubeSat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by </a:t>
              </a:r>
              <a:r>
                <a:rPr lang="en-US" sz="1200" b="0" strike="noStrike" spc="-1" dirty="0" err="1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Soufiane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 </a:t>
              </a: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BAGHOR and Jérôme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SKODA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CustomShape 4"/>
            <p:cNvSpPr/>
            <p:nvPr/>
          </p:nvSpPr>
          <p:spPr>
            <a:xfrm>
              <a:off x="280800" y="6346080"/>
              <a:ext cx="212724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9800" tIns="45000" rIns="45720" bIns="0" anchor="b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3F3F3F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MS PGothic"/>
                  <a:cs typeface="Segoe UI" panose="020B0502040204020203" pitchFamily="34" charset="0"/>
                </a:rPr>
                <a:t>20/11/2017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2" name="Picture 2"/>
            <p:cNvPicPr/>
            <p:nvPr/>
          </p:nvPicPr>
          <p:blipFill>
            <a:blip r:embed="rId3"/>
            <a:stretch/>
          </p:blipFill>
          <p:spPr>
            <a:xfrm>
              <a:off x="8211600" y="5029920"/>
              <a:ext cx="645480" cy="1592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CustomShape 5"/>
            <p:cNvSpPr/>
            <p:nvPr/>
          </p:nvSpPr>
          <p:spPr>
            <a:xfrm>
              <a:off x="7496280" y="6346080"/>
              <a:ext cx="7149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200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6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0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330451" y="1739015"/>
            <a:ext cx="3803792" cy="4652732"/>
          </a:xfrm>
        </p:spPr>
        <p:txBody>
          <a:bodyPr>
            <a:noAutofit/>
          </a:bodyPr>
          <a:lstStyle/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end</a:t>
            </a: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Telecommand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Receive telemetry (Whole Orbit Data)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Language: Java</a:t>
            </a:r>
          </a:p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Antenna</a:t>
            </a: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Tracking</a:t>
            </a: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Change </a:t>
            </a: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elevation</a:t>
            </a: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azimuth</a:t>
            </a: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position </a:t>
            </a: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Increased</a:t>
            </a: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the </a:t>
            </a: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frequency</a:t>
            </a: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(Doppler shift)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ustomShape 1"/>
          <p:cNvSpPr/>
          <p:nvPr/>
        </p:nvSpPr>
        <p:spPr>
          <a:xfrm>
            <a:off x="457200" y="76320"/>
            <a:ext cx="822888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r>
              <a:rPr lang="en-US" sz="4500" b="1" spc="-1" dirty="0" smtClean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Ground </a:t>
            </a:r>
            <a:r>
              <a:rPr lang="en-US" sz="4500" b="1" spc="-1" dirty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station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16" y="1492185"/>
            <a:ext cx="2329047" cy="300747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858" y="3456255"/>
            <a:ext cx="2036889" cy="28420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91747" y="4534692"/>
            <a:ext cx="23522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Figure 7:</a:t>
            </a:r>
          </a:p>
          <a:p>
            <a:r>
              <a:rPr lang="fr-FR" i="1" dirty="0" err="1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Antenna</a:t>
            </a:r>
            <a:r>
              <a:rPr lang="fr-FR" i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UHF/VHF</a:t>
            </a:r>
          </a:p>
          <a:p>
            <a:r>
              <a:rPr lang="fr-FR" i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(Ecole Polytechnique) </a:t>
            </a:r>
            <a:endParaRPr lang="fr-F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84018" y="1857203"/>
            <a:ext cx="20203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Figure 6 :</a:t>
            </a:r>
          </a:p>
          <a:p>
            <a:r>
              <a:rPr lang="fr-FR" i="1" dirty="0" err="1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Antenna</a:t>
            </a:r>
            <a:r>
              <a:rPr lang="fr-FR" i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fr-FR" i="1" dirty="0" smtClean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bande X</a:t>
            </a:r>
          </a:p>
          <a:p>
            <a:r>
              <a:rPr lang="fr-FR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(CNES Toulouse)</a:t>
            </a:r>
            <a:endParaRPr lang="fr-FR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280800" y="5029920"/>
            <a:ext cx="8576280" cy="1592640"/>
            <a:chOff x="280800" y="5029920"/>
            <a:chExt cx="8576280" cy="1592640"/>
          </a:xfrm>
        </p:grpSpPr>
        <p:sp>
          <p:nvSpPr>
            <p:cNvPr id="15" name="CustomShape 3"/>
            <p:cNvSpPr/>
            <p:nvPr/>
          </p:nvSpPr>
          <p:spPr>
            <a:xfrm>
              <a:off x="3145680" y="6346080"/>
              <a:ext cx="361260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0" anchor="b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CubeSat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by </a:t>
              </a:r>
              <a:r>
                <a:rPr lang="en-US" sz="1200" b="0" strike="noStrike" spc="-1" dirty="0" err="1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Soufiane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 </a:t>
              </a: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BAGHOR and Jérôme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SKODA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ustomShape 4"/>
            <p:cNvSpPr/>
            <p:nvPr/>
          </p:nvSpPr>
          <p:spPr>
            <a:xfrm>
              <a:off x="280800" y="6346080"/>
              <a:ext cx="212724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9800" tIns="45000" rIns="45720" bIns="0" anchor="b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3F3F3F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MS PGothic"/>
                  <a:cs typeface="Segoe UI" panose="020B0502040204020203" pitchFamily="34" charset="0"/>
                </a:rPr>
                <a:t>20/11/2017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7" name="Picture 2"/>
            <p:cNvPicPr/>
            <p:nvPr/>
          </p:nvPicPr>
          <p:blipFill>
            <a:blip r:embed="rId4"/>
            <a:stretch/>
          </p:blipFill>
          <p:spPr>
            <a:xfrm>
              <a:off x="8211600" y="5029920"/>
              <a:ext cx="645480" cy="1592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CustomShape 5"/>
            <p:cNvSpPr/>
            <p:nvPr/>
          </p:nvSpPr>
          <p:spPr>
            <a:xfrm>
              <a:off x="7496280" y="6346080"/>
              <a:ext cx="7149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200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" name="Flèche droite 3"/>
          <p:cNvSpPr/>
          <p:nvPr/>
        </p:nvSpPr>
        <p:spPr>
          <a:xfrm>
            <a:off x="4571640" y="2780533"/>
            <a:ext cx="1820107" cy="215391"/>
          </a:xfrm>
          <a:prstGeom prst="rightArrow">
            <a:avLst/>
          </a:prstGeom>
          <a:solidFill>
            <a:srgbClr val="FFC800"/>
          </a:solidFill>
          <a:ln>
            <a:solidFill>
              <a:srgbClr val="FF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 rot="10800000">
            <a:off x="6460420" y="5458021"/>
            <a:ext cx="1638143" cy="255601"/>
          </a:xfrm>
          <a:prstGeom prst="rightArrow">
            <a:avLst/>
          </a:prstGeom>
          <a:solidFill>
            <a:srgbClr val="FFC800"/>
          </a:solidFill>
          <a:ln>
            <a:solidFill>
              <a:srgbClr val="FF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567478" y="1601596"/>
            <a:ext cx="4004162" cy="800219"/>
          </a:xfrm>
        </p:spPr>
        <p:txBody>
          <a:bodyPr>
            <a:normAutofit lnSpcReduction="10000"/>
          </a:bodyPr>
          <a:lstStyle/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 command 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centers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Attitude handling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ustomShape 1"/>
          <p:cNvSpPr/>
          <p:nvPr/>
        </p:nvSpPr>
        <p:spPr>
          <a:xfrm>
            <a:off x="457200" y="76320"/>
            <a:ext cx="822888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r>
              <a:rPr lang="en-US" sz="4500" b="1" spc="-1" dirty="0" smtClean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Ground </a:t>
            </a:r>
            <a:r>
              <a:rPr lang="en-US" sz="4500" b="1" spc="-1" dirty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station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16" y="2446080"/>
            <a:ext cx="6536699" cy="35483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4456" y="6038725"/>
            <a:ext cx="388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Figure </a:t>
            </a:r>
            <a:r>
              <a:rPr lang="en-US" i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8: </a:t>
            </a:r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Satellite tracking (</a:t>
            </a:r>
            <a:r>
              <a:rPr lang="en-US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Gpredict</a:t>
            </a:r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80800" y="5029920"/>
            <a:ext cx="8576280" cy="1592640"/>
            <a:chOff x="280800" y="5029920"/>
            <a:chExt cx="8576280" cy="1592640"/>
          </a:xfrm>
        </p:grpSpPr>
        <p:sp>
          <p:nvSpPr>
            <p:cNvPr id="8" name="CustomShape 3"/>
            <p:cNvSpPr/>
            <p:nvPr/>
          </p:nvSpPr>
          <p:spPr>
            <a:xfrm>
              <a:off x="3145680" y="6346080"/>
              <a:ext cx="361260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0" anchor="b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CubeSat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by </a:t>
              </a:r>
              <a:r>
                <a:rPr lang="en-US" sz="1200" b="0" strike="noStrike" spc="-1" dirty="0" err="1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Soufiane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 </a:t>
              </a: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BAGHOR and Jérôme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SKODA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CustomShape 4"/>
            <p:cNvSpPr/>
            <p:nvPr/>
          </p:nvSpPr>
          <p:spPr>
            <a:xfrm>
              <a:off x="280800" y="6346080"/>
              <a:ext cx="212724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9800" tIns="45000" rIns="45720" bIns="0" anchor="b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3F3F3F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MS PGothic"/>
                  <a:cs typeface="Segoe UI" panose="020B0502040204020203" pitchFamily="34" charset="0"/>
                </a:rPr>
                <a:t>20/11/2017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Picture 2"/>
            <p:cNvPicPr/>
            <p:nvPr/>
          </p:nvPicPr>
          <p:blipFill>
            <a:blip r:embed="rId3"/>
            <a:stretch/>
          </p:blipFill>
          <p:spPr>
            <a:xfrm>
              <a:off x="8211600" y="5029920"/>
              <a:ext cx="645480" cy="1592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CustomShape 5"/>
            <p:cNvSpPr/>
            <p:nvPr/>
          </p:nvSpPr>
          <p:spPr>
            <a:xfrm>
              <a:off x="7496280" y="6346080"/>
              <a:ext cx="7149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690225" y="1509262"/>
            <a:ext cx="461700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8120" indent="-318240">
              <a:spcBef>
                <a:spcPts val="600"/>
              </a:spcBef>
              <a:spcAft>
                <a:spcPts val="600"/>
              </a:spcAft>
              <a:buClr>
                <a:srgbClr val="F0AD00"/>
              </a:buClr>
              <a:buSzPct val="80000"/>
              <a:buFont typeface="Wingdings 2" charset="2"/>
              <a:buChar char=""/>
              <a:tabLst>
                <a:tab pos="1611313" algn="l"/>
                <a:tab pos="2244725" algn="l"/>
                <a:tab pos="3313113" algn="l"/>
              </a:tabLst>
            </a:pPr>
            <a:r>
              <a:rPr lang="fr-FR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Satellite </a:t>
            </a:r>
            <a:r>
              <a:rPr lang="fr-FR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tracking</a:t>
            </a:r>
            <a:endParaRPr lang="fr-FR" sz="2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30080" lvl="1" indent="-272160">
              <a:spcBef>
                <a:spcPts val="600"/>
              </a:spcBef>
              <a:spcAft>
                <a:spcPts val="600"/>
              </a:spcAft>
              <a:buClr>
                <a:srgbClr val="60B5CC"/>
              </a:buClr>
              <a:buSzPct val="90000"/>
              <a:buFont typeface="Wingdings" charset="2"/>
              <a:buChar char=""/>
              <a:tabLst>
                <a:tab pos="1611313" algn="l"/>
                <a:tab pos="2244725" algn="l"/>
                <a:tab pos="3313113" algn="l"/>
              </a:tabLst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Orbit determination</a:t>
            </a:r>
          </a:p>
        </p:txBody>
      </p:sp>
    </p:spTree>
    <p:extLst>
      <p:ext uri="{BB962C8B-B14F-4D97-AF65-F5344CB8AC3E}">
        <p14:creationId xmlns:p14="http://schemas.microsoft.com/office/powerpoint/2010/main" val="38999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456840" y="1638462"/>
            <a:ext cx="8153006" cy="1070730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CubeSats facilitate access to space and offer more opportunities to </a:t>
            </a:r>
            <a:r>
              <a:rPr lang="it-IT" sz="3600" dirty="0">
                <a:latin typeface="Segoe UI" panose="020B0502040204020203" pitchFamily="34" charset="0"/>
                <a:cs typeface="Segoe UI" panose="020B0502040204020203" pitchFamily="34" charset="0"/>
              </a:rPr>
              <a:t>innovation </a:t>
            </a:r>
            <a:endParaRPr lang="fr-F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08" y="2712791"/>
            <a:ext cx="5884752" cy="32511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6956" y="5963964"/>
            <a:ext cx="4454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Figure </a:t>
            </a:r>
            <a:r>
              <a:rPr lang="fr-FR" i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9: </a:t>
            </a:r>
            <a:r>
              <a:rPr lang="fr-FR" i="1" dirty="0" err="1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PlanetLabs</a:t>
            </a:r>
            <a:r>
              <a:rPr lang="fr-FR" i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i="1" dirty="0" err="1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CubeSat</a:t>
            </a:r>
            <a:r>
              <a:rPr lang="fr-FR" i="1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Constellation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280800" y="5029920"/>
            <a:ext cx="8576280" cy="1592640"/>
            <a:chOff x="280800" y="5029920"/>
            <a:chExt cx="8576280" cy="1592640"/>
          </a:xfrm>
        </p:grpSpPr>
        <p:sp>
          <p:nvSpPr>
            <p:cNvPr id="7" name="CustomShape 3"/>
            <p:cNvSpPr/>
            <p:nvPr/>
          </p:nvSpPr>
          <p:spPr>
            <a:xfrm>
              <a:off x="3145680" y="6346080"/>
              <a:ext cx="361260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0" anchor="b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CubeSat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by </a:t>
              </a:r>
              <a:r>
                <a:rPr lang="en-US" sz="1200" b="0" strike="noStrike" spc="-1" dirty="0" err="1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Soufiane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 </a:t>
              </a:r>
              <a:r>
                <a:rPr lang="en-US" sz="1200" b="0" strike="noStrike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BAGHOR and Jérôme </a:t>
              </a:r>
              <a:r>
                <a:rPr lang="en-US" sz="1200" b="0" strike="noStrike" spc="-1" dirty="0" smtClean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SKODA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ustomShape 4"/>
            <p:cNvSpPr/>
            <p:nvPr/>
          </p:nvSpPr>
          <p:spPr>
            <a:xfrm>
              <a:off x="280800" y="6346080"/>
              <a:ext cx="2127240" cy="27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9800" tIns="45000" rIns="45720" bIns="0" anchor="b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 dirty="0">
                  <a:solidFill>
                    <a:srgbClr val="3F3F3F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MS PGothic"/>
                  <a:cs typeface="Segoe UI" panose="020B0502040204020203" pitchFamily="34" charset="0"/>
                </a:rPr>
                <a:t>20/11/2017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" name="Picture 2"/>
            <p:cNvPicPr/>
            <p:nvPr/>
          </p:nvPicPr>
          <p:blipFill>
            <a:blip r:embed="rId3"/>
            <a:stretch/>
          </p:blipFill>
          <p:spPr>
            <a:xfrm>
              <a:off x="8211600" y="5029920"/>
              <a:ext cx="645480" cy="1592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CustomShape 5"/>
            <p:cNvSpPr/>
            <p:nvPr/>
          </p:nvSpPr>
          <p:spPr>
            <a:xfrm>
              <a:off x="7496280" y="6346080"/>
              <a:ext cx="7149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US" sz="1200" spc="-1" dirty="0">
                  <a:solidFill>
                    <a:srgbClr val="454545"/>
                  </a:solidFill>
                  <a:uFill>
                    <a:solidFill>
                      <a:srgbClr val="FFFFFF"/>
                    </a:solidFill>
                  </a:uFill>
                  <a:latin typeface="Segoe UI" panose="020B0502040204020203" pitchFamily="34" charset="0"/>
                  <a:ea typeface="DejaVu Sans"/>
                  <a:cs typeface="Segoe UI" panose="020B0502040204020203" pitchFamily="34" charset="0"/>
                </a:rPr>
                <a:t>9</a:t>
              </a:r>
              <a:endPara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CustomShape 1"/>
          <p:cNvSpPr/>
          <p:nvPr/>
        </p:nvSpPr>
        <p:spPr>
          <a:xfrm>
            <a:off x="457200" y="76320"/>
            <a:ext cx="822888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r>
              <a:rPr lang="fr-FR" sz="4500" b="1" spc="-1" dirty="0" smtClean="0">
                <a:solidFill>
                  <a:srgbClr val="FFC8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  <a:ea typeface="MS PGothic"/>
                <a:cs typeface="Segoe UI" panose="020B0502040204020203" pitchFamily="34" charset="0"/>
              </a:rPr>
              <a:t>Conclusion</a:t>
            </a:r>
            <a:endParaRPr lang="en-US" sz="4500" b="1" spc="-1" dirty="0">
              <a:solidFill>
                <a:srgbClr val="FFC800"/>
              </a:solidFill>
              <a:uFill>
                <a:solidFill>
                  <a:srgbClr val="FFFFFF"/>
                </a:solidFill>
              </a:uFill>
              <a:latin typeface="Segoe UI" panose="020B0502040204020203" pitchFamily="34" charset="0"/>
              <a:ea typeface="MS PGothic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36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6042</TotalTime>
  <Words>510</Words>
  <Application>Microsoft Office PowerPoint</Application>
  <PresentationFormat>Affichage à l'écran (4:3)</PresentationFormat>
  <Paragraphs>150</Paragraphs>
  <Slides>11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23" baseType="lpstr">
      <vt:lpstr>MS PGothic</vt:lpstr>
      <vt:lpstr>Arial</vt:lpstr>
      <vt:lpstr>Calibri</vt:lpstr>
      <vt:lpstr>Corbel</vt:lpstr>
      <vt:lpstr>DejaVu Sans</vt:lpstr>
      <vt:lpstr>Segoe UI</vt:lpstr>
      <vt:lpstr>Symbol</vt:lpstr>
      <vt:lpstr>Times New Roman</vt:lpstr>
      <vt:lpstr>Wingdings</vt:lpstr>
      <vt:lpstr>Wingdings 2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Application Options</dc:title>
  <dc:subject/>
  <dc:creator>Scott</dc:creator>
  <dc:description/>
  <cp:lastModifiedBy>J skd</cp:lastModifiedBy>
  <cp:revision>372</cp:revision>
  <cp:lastPrinted>2016-04-10T19:48:55Z</cp:lastPrinted>
  <dcterms:created xsi:type="dcterms:W3CDTF">2011-05-25T20:16:58Z</dcterms:created>
  <dcterms:modified xsi:type="dcterms:W3CDTF">2017-11-14T17:41:59Z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Grizli777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  <property fmtid="{D5CDD505-2E9C-101B-9397-08002B2CF9AE}" pid="13" name="Tfs.IsStoryboard">
    <vt:bool>true</vt:bool>
  </property>
</Properties>
</file>